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13149263" cy="204216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596" y="4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697538" cy="1020763"/>
          </a:xfrm>
          <a:prstGeom prst="rect">
            <a:avLst/>
          </a:prstGeom>
        </p:spPr>
        <p:txBody>
          <a:bodyPr vert="horz" lIns="191832" tIns="95916" rIns="191832" bIns="9591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5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7448550" y="0"/>
            <a:ext cx="5697538" cy="1020763"/>
          </a:xfrm>
          <a:prstGeom prst="rect">
            <a:avLst/>
          </a:prstGeom>
        </p:spPr>
        <p:txBody>
          <a:bodyPr vert="horz" lIns="191832" tIns="95916" rIns="191832" bIns="9591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500">
                <a:latin typeface="+mn-lt"/>
                <a:ea typeface="+mn-ea"/>
              </a:defRPr>
            </a:lvl1pPr>
          </a:lstStyle>
          <a:p>
            <a:pPr>
              <a:defRPr/>
            </a:pPr>
            <a:fld id="{EA22EDC9-CCFE-436B-96B8-9786620FFEA5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924300" y="1531938"/>
            <a:ext cx="5300663" cy="7658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91832" tIns="95916" rIns="191832" bIns="95916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314450" y="9699625"/>
            <a:ext cx="10520363" cy="9190038"/>
          </a:xfrm>
          <a:prstGeom prst="rect">
            <a:avLst/>
          </a:prstGeom>
        </p:spPr>
        <p:txBody>
          <a:bodyPr vert="horz" lIns="191832" tIns="95916" rIns="191832" bIns="95916" rtlCol="0">
            <a:normAutofit/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  <a:endParaRPr lang="zh-TW" altLang="en-US" noProof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19397663"/>
            <a:ext cx="5697538" cy="1020762"/>
          </a:xfrm>
          <a:prstGeom prst="rect">
            <a:avLst/>
          </a:prstGeom>
        </p:spPr>
        <p:txBody>
          <a:bodyPr vert="horz" lIns="191832" tIns="95916" rIns="191832" bIns="9591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25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7448550" y="19397663"/>
            <a:ext cx="5697538" cy="1020762"/>
          </a:xfrm>
          <a:prstGeom prst="rect">
            <a:avLst/>
          </a:prstGeom>
        </p:spPr>
        <p:txBody>
          <a:bodyPr vert="horz" lIns="191832" tIns="95916" rIns="191832" bIns="9591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2500">
                <a:latin typeface="+mn-lt"/>
                <a:ea typeface="+mn-ea"/>
              </a:defRPr>
            </a:lvl1pPr>
          </a:lstStyle>
          <a:p>
            <a:pPr>
              <a:defRPr/>
            </a:pPr>
            <a:fld id="{25F87392-C515-4FD8-9986-646FDBE7FB7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89947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  <p:sp>
        <p:nvSpPr>
          <p:cNvPr id="15363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4E1493-D5C9-4A7F-B50F-4F930B4CBB0D}" type="slidenum">
              <a:rPr lang="zh-TW" alt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999475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1D59B-64DA-4806-8680-EF0128D94D6F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D9046-5F3A-4462-B7F0-A46AE130906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FD1A2-D219-4D51-B5E7-88F588CB43DF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5915B-F845-456A-9DF7-8BCCEE8FF561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257175" y="529697"/>
            <a:ext cx="3357563" cy="112680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4DAF4-D8E2-48B6-BF1E-CBD4EDFE6C04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E9FA1-9268-4F81-829F-8D3DC9FC891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37D6BB-F5C9-4C23-852E-94EB84CB0ABD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12919-73B3-4253-9A6A-A3336F56CF4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FB934-0DBD-4503-BA85-1A33FDD61EEE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250C2-8B4C-463B-B7B8-4473BD579EA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638C9-E1F9-4A3F-808D-7796BBB2ECFA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B2CB00-EAA1-44D5-898C-B059FA2DF24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0316C2-6913-47C7-8359-00E22A5EA401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8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9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214FE9-1344-408E-B5B4-DB3DD666EBF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F8118-D05C-4112-96B8-BA943681FBCE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4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6EC908-D3D1-4B9B-A0E0-698FE7B9A0BC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3FBDE2-AE7D-49BA-A5A9-6ABE950042C9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3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4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1CA8D-FB70-4FA2-9D0B-A7110EFE1AC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99A407-5D3D-4AF8-97BB-F6FF7D06E3B2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EBB066-DBC6-4227-B7E2-415C0604E4FD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42070-FAA4-4BA5-9157-5C97228B1E54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6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E4089-80EA-481D-83EA-E9772D71EEB8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標題版面配置區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文字版面配置區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A4AD80A-115F-43A3-8104-061BE069A7CB}" type="datetimeFigureOut">
              <a:rPr lang="zh-TW" altLang="en-US"/>
              <a:pPr>
                <a:defRPr/>
              </a:pPr>
              <a:t>2022/11/24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42FB98B-3B81-40EA-A69A-ED5ADA4C1E5E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新細明體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11" Type="http://schemas.openxmlformats.org/officeDocument/2006/relationships/image" Target="../media/image9.wmf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群組 23"/>
          <p:cNvGrpSpPr>
            <a:grpSpLocks/>
          </p:cNvGrpSpPr>
          <p:nvPr/>
        </p:nvGrpSpPr>
        <p:grpSpPr bwMode="auto">
          <a:xfrm>
            <a:off x="0" y="0"/>
            <a:ext cx="6786563" cy="9742488"/>
            <a:chOff x="0" y="58139"/>
            <a:chExt cx="6786586" cy="8994063"/>
          </a:xfrm>
        </p:grpSpPr>
        <p:sp>
          <p:nvSpPr>
            <p:cNvPr id="2062" name="Rectangle 2"/>
            <p:cNvSpPr>
              <a:spLocks noChangeArrowheads="1"/>
            </p:cNvSpPr>
            <p:nvPr/>
          </p:nvSpPr>
          <p:spPr bwMode="auto">
            <a:xfrm>
              <a:off x="0" y="58139"/>
              <a:ext cx="184731" cy="3409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kumimoji="0" lang="zh-TW" altLang="en-US">
                <a:latin typeface="Calibri" pitchFamily="34" charset="0"/>
              </a:endParaRPr>
            </a:p>
          </p:txBody>
        </p:sp>
        <p:sp>
          <p:nvSpPr>
            <p:cNvPr id="2" name="Rectangle 3"/>
            <p:cNvSpPr>
              <a:spLocks noChangeArrowheads="1"/>
            </p:cNvSpPr>
            <p:nvPr/>
          </p:nvSpPr>
          <p:spPr bwMode="auto">
            <a:xfrm>
              <a:off x="357189" y="276506"/>
              <a:ext cx="6286521" cy="13219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 algn="ctr">
                <a:defRPr/>
              </a:pPr>
              <a:r>
                <a:rPr lang="zh-TW" altLang="en-US" sz="4400" b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  <a:ea typeface="華康行書體" pitchFamily="49" charset="-120"/>
                  <a:cs typeface="Times New Roman" pitchFamily="18" charset="0"/>
                </a:rPr>
                <a:t>工程學院各系所</a:t>
              </a:r>
              <a:endParaRPr lang="zh-TW" altLang="en-US" sz="4400" b="1" dirty="0">
                <a:solidFill>
                  <a:srgbClr val="008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華康行書體" pitchFamily="49" charset="-120"/>
                <a:cs typeface="Times New Roman" pitchFamily="18" charset="0"/>
              </a:endParaRPr>
            </a:p>
            <a:p>
              <a:pPr algn="ctr" eaLnBrk="0" hangingPunct="0">
                <a:defRPr/>
              </a:pPr>
              <a:r>
                <a:rPr lang="zh-TW" altLang="en-US" sz="4400" b="1" dirty="0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華康行書體" pitchFamily="49" charset="-120"/>
                  <a:cs typeface="Times New Roman" pitchFamily="18" charset="0"/>
                </a:rPr>
                <a:t>學碩士五年計畫</a:t>
              </a:r>
              <a:r>
                <a:rPr lang="zh-TW" altLang="en-US" sz="500" dirty="0">
                  <a:effectLst>
                    <a:outerShdw blurRad="38100" dist="38100" dir="2700000" algn="tl">
                      <a:srgbClr val="FFFFFF"/>
                    </a:outerShdw>
                  </a:effectLst>
                  <a:ea typeface="華康行書體" pitchFamily="49" charset="-120"/>
                  <a:cs typeface="Times New Roman" pitchFamily="18" charset="0"/>
                </a:rPr>
                <a:t> </a:t>
              </a:r>
              <a:endParaRPr lang="zh-TW" altLang="en-US" dirty="0">
                <a:effectLst>
                  <a:outerShdw blurRad="38100" dist="38100" dir="2700000" algn="tl">
                    <a:srgbClr val="FFFFFF"/>
                  </a:outerShdw>
                </a:effectLst>
                <a:ea typeface="華康行書體" pitchFamily="49" charset="-120"/>
                <a:cs typeface="Times New Roman" pitchFamily="18" charset="0"/>
              </a:endParaRPr>
            </a:p>
          </p:txBody>
        </p:sp>
        <p:sp>
          <p:nvSpPr>
            <p:cNvPr id="2064" name="矩形 8"/>
            <p:cNvSpPr>
              <a:spLocks noChangeArrowheads="1"/>
            </p:cNvSpPr>
            <p:nvPr/>
          </p:nvSpPr>
          <p:spPr bwMode="auto">
            <a:xfrm>
              <a:off x="500064" y="1572049"/>
              <a:ext cx="1214442" cy="36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en-US" altLang="zh-TW" sz="2000" b="1">
                  <a:solidFill>
                    <a:schemeClr val="bg1"/>
                  </a:solidFill>
                  <a:latin typeface="Calibri" pitchFamily="34" charset="0"/>
                  <a:ea typeface="華康粗明體" pitchFamily="49" charset="-120"/>
                </a:rPr>
                <a:t> </a:t>
              </a:r>
              <a:r>
                <a:rPr kumimoji="0" lang="zh-TW" altLang="zh-TW" sz="2000" b="1">
                  <a:solidFill>
                    <a:schemeClr val="bg1"/>
                  </a:solidFill>
                  <a:latin typeface="Calibri" pitchFamily="34" charset="0"/>
                  <a:ea typeface="華康粗明體" pitchFamily="49" charset="-120"/>
                </a:rPr>
                <a:t>目</a:t>
              </a:r>
              <a:r>
                <a:rPr kumimoji="0" lang="en-US" altLang="zh-TW" sz="2000" b="1">
                  <a:solidFill>
                    <a:schemeClr val="bg1"/>
                  </a:solidFill>
                  <a:latin typeface="Calibri" pitchFamily="34" charset="0"/>
                  <a:ea typeface="華康粗明體" pitchFamily="49" charset="-120"/>
                </a:rPr>
                <a:t>    </a:t>
              </a:r>
              <a:r>
                <a:rPr kumimoji="0" lang="zh-TW" altLang="zh-TW" sz="2000" b="1">
                  <a:solidFill>
                    <a:schemeClr val="bg1"/>
                  </a:solidFill>
                  <a:latin typeface="Calibri" pitchFamily="34" charset="0"/>
                  <a:ea typeface="華康粗明體" pitchFamily="49" charset="-120"/>
                </a:rPr>
                <a:t>的 </a:t>
              </a:r>
              <a:endParaRPr kumimoji="0" lang="zh-TW" altLang="en-US" sz="2000">
                <a:solidFill>
                  <a:schemeClr val="bg1"/>
                </a:solidFill>
                <a:latin typeface="Calibri" pitchFamily="34" charset="0"/>
                <a:ea typeface="華康粗明體" pitchFamily="49" charset="-120"/>
              </a:endParaRPr>
            </a:p>
          </p:txBody>
        </p:sp>
        <p:sp>
          <p:nvSpPr>
            <p:cNvPr id="2065" name="矩形 9"/>
            <p:cNvSpPr>
              <a:spLocks noChangeArrowheads="1"/>
            </p:cNvSpPr>
            <p:nvPr/>
          </p:nvSpPr>
          <p:spPr bwMode="auto">
            <a:xfrm>
              <a:off x="620690" y="2320967"/>
              <a:ext cx="3467547" cy="6477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協助本院優秀大學部學生</a:t>
              </a:r>
              <a:r>
                <a:rPr kumimoji="0" lang="en-US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/>
              </a:r>
              <a:br>
                <a:rPr kumimoji="0" lang="en-US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</a:br>
              <a:r>
                <a:rPr kumimoji="0" lang="zh-TW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五年內取得學士及碩士學位</a:t>
              </a:r>
              <a:endParaRPr kumimoji="0" lang="zh-TW" altLang="en-US" sz="20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066" name="矩形 10"/>
            <p:cNvSpPr>
              <a:spLocks noChangeArrowheads="1"/>
            </p:cNvSpPr>
            <p:nvPr/>
          </p:nvSpPr>
          <p:spPr bwMode="auto">
            <a:xfrm>
              <a:off x="500064" y="3324798"/>
              <a:ext cx="1500193" cy="375180"/>
            </a:xfrm>
            <a:prstGeom prst="rect">
              <a:avLst/>
            </a:prstGeom>
            <a:solidFill>
              <a:srgbClr val="00B050"/>
            </a:solidFill>
            <a:ln w="9525">
              <a:solidFill>
                <a:srgbClr val="00B05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zh-TW" sz="2000" b="1">
                  <a:solidFill>
                    <a:schemeClr val="bg1"/>
                  </a:solidFill>
                  <a:latin typeface="華康儷中黑(P)" pitchFamily="34" charset="-120"/>
                  <a:ea typeface="華康儷中黑(P)" pitchFamily="34" charset="-120"/>
                </a:rPr>
                <a:t>基本資格 </a:t>
              </a:r>
              <a:endParaRPr kumimoji="0" lang="zh-TW" altLang="en-US" sz="2000">
                <a:solidFill>
                  <a:schemeClr val="bg1"/>
                </a:solidFill>
                <a:latin typeface="華康儷中黑(P)" pitchFamily="34" charset="-120"/>
                <a:ea typeface="華康儷中黑(P)" pitchFamily="34" charset="-120"/>
              </a:endParaRPr>
            </a:p>
          </p:txBody>
        </p:sp>
        <p:sp>
          <p:nvSpPr>
            <p:cNvPr id="2067" name="矩形 11"/>
            <p:cNvSpPr>
              <a:spLocks noChangeArrowheads="1"/>
            </p:cNvSpPr>
            <p:nvPr/>
          </p:nvSpPr>
          <p:spPr bwMode="auto">
            <a:xfrm>
              <a:off x="620690" y="3798925"/>
              <a:ext cx="5429269" cy="366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zh-TW" altLang="en-US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符合</a:t>
              </a:r>
              <a:r>
                <a:rPr kumimoji="0" lang="zh-TW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各系</a:t>
              </a:r>
              <a:r>
                <a:rPr kumimoji="0" lang="zh-TW" altLang="en-US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申請資格</a:t>
              </a:r>
              <a:r>
                <a:rPr kumimoji="0" lang="en-US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(</a:t>
              </a:r>
              <a:r>
                <a:rPr kumimoji="0" lang="zh-TW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含選修一學期實務專題</a:t>
              </a:r>
              <a:r>
                <a:rPr kumimoji="0" lang="en-US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)</a:t>
              </a:r>
              <a:endParaRPr kumimoji="0" lang="zh-TW" altLang="en-US" sz="20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068" name="矩形 12"/>
            <p:cNvSpPr>
              <a:spLocks noChangeArrowheads="1"/>
            </p:cNvSpPr>
            <p:nvPr/>
          </p:nvSpPr>
          <p:spPr bwMode="auto">
            <a:xfrm>
              <a:off x="500064" y="4264259"/>
              <a:ext cx="1500193" cy="36638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zh-TW" sz="2000" b="1">
                  <a:solidFill>
                    <a:schemeClr val="bg1"/>
                  </a:solidFill>
                  <a:latin typeface="華康儷中黑(P)" pitchFamily="34" charset="-120"/>
                  <a:ea typeface="華康儷中黑(P)" pitchFamily="34" charset="-120"/>
                </a:rPr>
                <a:t>申請時間 </a:t>
              </a:r>
              <a:endParaRPr kumimoji="0" lang="zh-TW" altLang="en-US" sz="2000" b="1">
                <a:solidFill>
                  <a:schemeClr val="bg1"/>
                </a:solidFill>
                <a:latin typeface="華康儷中黑(P)" pitchFamily="34" charset="-120"/>
                <a:ea typeface="華康儷中黑(P)" pitchFamily="34" charset="-120"/>
              </a:endParaRPr>
            </a:p>
          </p:txBody>
        </p:sp>
        <p:sp>
          <p:nvSpPr>
            <p:cNvPr id="2069" name="矩形 13"/>
            <p:cNvSpPr>
              <a:spLocks noChangeArrowheads="1"/>
            </p:cNvSpPr>
            <p:nvPr/>
          </p:nvSpPr>
          <p:spPr bwMode="auto">
            <a:xfrm>
              <a:off x="620690" y="4729594"/>
              <a:ext cx="5597544" cy="3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kumimoji="0"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112</a:t>
              </a:r>
              <a:r>
                <a:rPr kumimoji="0" lang="zh-TW" altLang="en-US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年</a:t>
              </a:r>
              <a:r>
                <a:rPr kumimoji="0"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1</a:t>
              </a:r>
              <a:r>
                <a:rPr kumimoji="0" lang="zh-TW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月</a:t>
              </a:r>
              <a:r>
                <a:rPr kumimoji="0" lang="en-US" altLang="zh-TW" sz="2000" b="1" dirty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</a:t>
              </a:r>
              <a:r>
                <a:rPr kumimoji="0" lang="zh-TW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日</a:t>
              </a:r>
              <a:r>
                <a:rPr kumimoji="0" lang="zh-TW" altLang="zh-TW" sz="2000" b="1" dirty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起至</a:t>
              </a:r>
              <a:r>
                <a:rPr kumimoji="0" lang="en-US" altLang="zh-TW" sz="2000" b="1" dirty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</a:t>
              </a:r>
              <a:r>
                <a:rPr kumimoji="0" lang="zh-TW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月</a:t>
              </a:r>
              <a:r>
                <a:rPr kumimoji="0"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14</a:t>
              </a:r>
              <a:r>
                <a:rPr kumimoji="0" lang="zh-TW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日</a:t>
              </a:r>
              <a:r>
                <a:rPr kumimoji="0" lang="zh-TW" altLang="zh-TW" sz="2000" b="1" dirty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止，向各系辦公室申請</a:t>
              </a:r>
              <a:endParaRPr kumimoji="0" lang="zh-TW" altLang="en-US" sz="2000" dirty="0">
                <a:solidFill>
                  <a:srgbClr val="7030A0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070" name="矩形 14"/>
            <p:cNvSpPr>
              <a:spLocks noChangeArrowheads="1"/>
            </p:cNvSpPr>
            <p:nvPr/>
          </p:nvSpPr>
          <p:spPr bwMode="auto">
            <a:xfrm>
              <a:off x="500064" y="5261404"/>
              <a:ext cx="1500193" cy="36638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zh-TW" sz="2000" b="1">
                  <a:solidFill>
                    <a:schemeClr val="bg1"/>
                  </a:solidFill>
                  <a:latin typeface="華康儷中黑(P)" pitchFamily="34" charset="-120"/>
                  <a:ea typeface="華康儷中黑(P)" pitchFamily="34" charset="-120"/>
                </a:rPr>
                <a:t>放榜時間</a:t>
              </a:r>
              <a:endParaRPr kumimoji="0" lang="zh-TW" altLang="en-US" sz="2000">
                <a:solidFill>
                  <a:schemeClr val="bg1"/>
                </a:solidFill>
                <a:latin typeface="華康儷中黑(P)" pitchFamily="34" charset="-120"/>
                <a:ea typeface="華康儷中黑(P)" pitchFamily="34" charset="-120"/>
              </a:endParaRPr>
            </a:p>
          </p:txBody>
        </p:sp>
        <p:sp>
          <p:nvSpPr>
            <p:cNvPr id="2071" name="Rectangle 6"/>
            <p:cNvSpPr>
              <a:spLocks noChangeArrowheads="1"/>
            </p:cNvSpPr>
            <p:nvPr/>
          </p:nvSpPr>
          <p:spPr bwMode="auto">
            <a:xfrm>
              <a:off x="620689" y="5790249"/>
              <a:ext cx="5597544" cy="3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112</a:t>
              </a:r>
              <a:r>
                <a:rPr lang="zh-TW" altLang="en-US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年</a:t>
              </a:r>
              <a:r>
                <a:rPr lang="en-US" altLang="zh-TW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</a:t>
              </a:r>
              <a:r>
                <a:rPr lang="zh-TW" altLang="en-US" sz="2000" b="1" dirty="0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月</a:t>
              </a:r>
              <a:r>
                <a:rPr lang="en-US" altLang="zh-TW" sz="2000" b="1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31</a:t>
              </a:r>
              <a:r>
                <a:rPr lang="zh-TW" altLang="en-US" sz="2000" b="1" smtClean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日</a:t>
              </a:r>
              <a:r>
                <a:rPr lang="zh-TW" altLang="en-US" sz="2000" b="1" dirty="0">
                  <a:solidFill>
                    <a:srgbClr val="7030A0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放榜，公佈於各系及工程學院網站</a:t>
              </a:r>
              <a:endParaRPr lang="zh-TW" altLang="en-US" dirty="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</p:txBody>
        </p:sp>
        <p:sp>
          <p:nvSpPr>
            <p:cNvPr id="2072" name="矩形 16"/>
            <p:cNvSpPr>
              <a:spLocks noChangeArrowheads="1"/>
            </p:cNvSpPr>
            <p:nvPr/>
          </p:nvSpPr>
          <p:spPr bwMode="auto">
            <a:xfrm>
              <a:off x="500064" y="6325024"/>
              <a:ext cx="1477968" cy="36638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zh-TW" sz="2000" b="1">
                  <a:solidFill>
                    <a:schemeClr val="bg1"/>
                  </a:solidFill>
                  <a:latin typeface="華康儷中黑(P)" pitchFamily="34" charset="-120"/>
                  <a:ea typeface="華康儷中黑(P)" pitchFamily="34" charset="-120"/>
                </a:rPr>
                <a:t>適用對象</a:t>
              </a:r>
              <a:endParaRPr kumimoji="0" lang="zh-TW" altLang="en-US" sz="2000">
                <a:solidFill>
                  <a:schemeClr val="bg1"/>
                </a:solidFill>
                <a:latin typeface="華康儷中黑(P)" pitchFamily="34" charset="-120"/>
                <a:ea typeface="華康儷中黑(P)" pitchFamily="34" charset="-120"/>
              </a:endParaRPr>
            </a:p>
          </p:txBody>
        </p:sp>
        <p:sp>
          <p:nvSpPr>
            <p:cNvPr id="2073" name="矩形 17"/>
            <p:cNvSpPr>
              <a:spLocks noChangeArrowheads="1"/>
            </p:cNvSpPr>
            <p:nvPr/>
          </p:nvSpPr>
          <p:spPr bwMode="auto">
            <a:xfrm>
              <a:off x="620690" y="6986801"/>
              <a:ext cx="2236518" cy="3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本院所屬</a:t>
              </a:r>
              <a:r>
                <a:rPr kumimoji="0" lang="zh-TW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大三學生</a:t>
              </a:r>
              <a:endParaRPr kumimoji="0" lang="zh-TW" altLang="en-US" sz="20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sp>
          <p:nvSpPr>
            <p:cNvPr id="2074" name="矩形 18"/>
            <p:cNvSpPr>
              <a:spLocks noChangeArrowheads="1"/>
            </p:cNvSpPr>
            <p:nvPr/>
          </p:nvSpPr>
          <p:spPr bwMode="auto">
            <a:xfrm>
              <a:off x="500064" y="1642395"/>
              <a:ext cx="1500193" cy="369373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zh-TW" sz="2000" b="1">
                  <a:solidFill>
                    <a:schemeClr val="bg1"/>
                  </a:solidFill>
                  <a:latin typeface="華康儷中黑(P)" pitchFamily="34" charset="-120"/>
                  <a:ea typeface="華康儷中黑(P)" pitchFamily="34" charset="-120"/>
                </a:rPr>
                <a:t>目</a:t>
              </a:r>
              <a:r>
                <a:rPr kumimoji="0" lang="en-US" altLang="zh-TW" sz="2000" b="1">
                  <a:solidFill>
                    <a:schemeClr val="bg1"/>
                  </a:solidFill>
                  <a:latin typeface="華康儷中黑(P)" pitchFamily="34" charset="-120"/>
                  <a:ea typeface="華康儷中黑(P)" pitchFamily="34" charset="-120"/>
                </a:rPr>
                <a:t>           </a:t>
              </a:r>
              <a:r>
                <a:rPr kumimoji="0" lang="zh-TW" altLang="zh-TW" sz="2000" b="1">
                  <a:solidFill>
                    <a:schemeClr val="bg1"/>
                  </a:solidFill>
                  <a:latin typeface="華康儷中黑(P)" pitchFamily="34" charset="-120"/>
                  <a:ea typeface="華康儷中黑(P)" pitchFamily="34" charset="-120"/>
                </a:rPr>
                <a:t>的</a:t>
              </a:r>
              <a:endParaRPr kumimoji="0" lang="zh-TW" altLang="en-US" sz="2000">
                <a:solidFill>
                  <a:schemeClr val="bg1"/>
                </a:solidFill>
                <a:latin typeface="華康儷中黑(P)" pitchFamily="34" charset="-120"/>
                <a:ea typeface="華康儷中黑(P)" pitchFamily="34" charset="-120"/>
              </a:endParaRPr>
            </a:p>
          </p:txBody>
        </p:sp>
        <p:sp>
          <p:nvSpPr>
            <p:cNvPr id="2075" name="矩形 21"/>
            <p:cNvSpPr>
              <a:spLocks noChangeArrowheads="1"/>
            </p:cNvSpPr>
            <p:nvPr/>
          </p:nvSpPr>
          <p:spPr bwMode="auto">
            <a:xfrm>
              <a:off x="500064" y="7715623"/>
              <a:ext cx="1500193" cy="366387"/>
            </a:xfrm>
            <a:prstGeom prst="rect">
              <a:avLst/>
            </a:prstGeom>
            <a:solidFill>
              <a:srgbClr val="00B050"/>
            </a:solidFill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kumimoji="0" lang="zh-TW" altLang="zh-TW" sz="2000" b="1">
                  <a:solidFill>
                    <a:schemeClr val="bg1"/>
                  </a:solidFill>
                  <a:latin typeface="華康儷中黑" pitchFamily="49" charset="-120"/>
                  <a:ea typeface="華康儷中黑" pitchFamily="49" charset="-120"/>
                </a:rPr>
                <a:t>詳細辦法</a:t>
              </a:r>
              <a:endParaRPr kumimoji="0" lang="zh-TW" altLang="en-US" sz="2000">
                <a:solidFill>
                  <a:schemeClr val="bg1"/>
                </a:solidFill>
                <a:latin typeface="華康儷中黑" pitchFamily="49" charset="-120"/>
                <a:ea typeface="華康儷中黑" pitchFamily="49" charset="-120"/>
              </a:endParaRPr>
            </a:p>
          </p:txBody>
        </p:sp>
        <p:sp>
          <p:nvSpPr>
            <p:cNvPr id="2076" name="矩形 22"/>
            <p:cNvSpPr>
              <a:spLocks noChangeArrowheads="1"/>
            </p:cNvSpPr>
            <p:nvPr/>
          </p:nvSpPr>
          <p:spPr bwMode="auto">
            <a:xfrm>
              <a:off x="620690" y="8215375"/>
              <a:ext cx="3005961" cy="3693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kumimoji="0" lang="zh-TW" altLang="en-US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詳</a:t>
              </a:r>
              <a:r>
                <a:rPr kumimoji="0" lang="zh-TW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見工程學院</a:t>
              </a:r>
              <a:r>
                <a:rPr kumimoji="0" lang="zh-TW" altLang="en-US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與</a:t>
              </a:r>
              <a:r>
                <a:rPr kumimoji="0" lang="zh-TW" altLang="zh-TW" sz="2000" b="1">
                  <a:solidFill>
                    <a:srgbClr val="7030A0"/>
                  </a:solidFill>
                  <a:latin typeface="標楷體" pitchFamily="65" charset="-120"/>
                  <a:ea typeface="標楷體" pitchFamily="65" charset="-120"/>
                </a:rPr>
                <a:t>各系網站</a:t>
              </a:r>
              <a:endParaRPr kumimoji="0" lang="zh-TW" altLang="zh-TW" sz="200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endParaRPr>
            </a:p>
          </p:txBody>
        </p:sp>
        <p:pic>
          <p:nvPicPr>
            <p:cNvPr id="2077" name="圖片 24" descr="校徽.png"/>
            <p:cNvPicPr>
              <a:picLocks noChangeAspect="1"/>
            </p:cNvPicPr>
            <p:nvPr/>
          </p:nvPicPr>
          <p:blipFill>
            <a:blip r:embed="rId3" cstate="print">
              <a:lum bright="-10000"/>
            </a:blip>
            <a:srcRect/>
            <a:stretch>
              <a:fillRect/>
            </a:stretch>
          </p:blipFill>
          <p:spPr bwMode="auto">
            <a:xfrm>
              <a:off x="357166" y="219777"/>
              <a:ext cx="738570" cy="6846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78" name="圖片 26" descr="Taiwan_Tech.pn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072074" y="8643966"/>
              <a:ext cx="1714512" cy="408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051" name="Picture 5"/>
          <p:cNvPicPr>
            <a:picLocks noChangeAspect="1" noChangeArrowheads="1"/>
          </p:cNvPicPr>
          <p:nvPr/>
        </p:nvPicPr>
        <p:blipFill>
          <a:blip r:embed="rId5" cstate="print"/>
          <a:srcRect l="13315" t="5263" r="13515" b="32603"/>
          <a:stretch>
            <a:fillRect/>
          </a:stretch>
        </p:blipFill>
        <p:spPr bwMode="auto">
          <a:xfrm>
            <a:off x="4918075" y="7185025"/>
            <a:ext cx="1679575" cy="1808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3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800940" y="1640632"/>
            <a:ext cx="1428260" cy="125678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3" name="Picture 3" descr="C:\Lab\基於電玩模式之專案決策模擬訓練\圖檔\流程及截圖\34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5229225" y="2865438"/>
            <a:ext cx="1538288" cy="1150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054" name="群組 68"/>
          <p:cNvGrpSpPr>
            <a:grpSpLocks/>
          </p:cNvGrpSpPr>
          <p:nvPr/>
        </p:nvGrpSpPr>
        <p:grpSpPr bwMode="auto">
          <a:xfrm>
            <a:off x="2963863" y="6813550"/>
            <a:ext cx="1978025" cy="1524000"/>
            <a:chOff x="2852936" y="7329264"/>
            <a:chExt cx="1976697" cy="1523655"/>
          </a:xfrm>
        </p:grpSpPr>
        <p:pic>
          <p:nvPicPr>
            <p:cNvPr id="2055" name="Picture 13"/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2965316" y="7516493"/>
              <a:ext cx="1515438" cy="3870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48" descr="12hr-4_e"/>
            <p:cNvPicPr>
              <a:picLocks noChangeAspect="1" noChangeArrowheads="1"/>
            </p:cNvPicPr>
            <p:nvPr/>
          </p:nvPicPr>
          <p:blipFill>
            <a:blip r:embed="rId9" cstate="print"/>
            <a:srcRect/>
            <a:stretch>
              <a:fillRect/>
            </a:stretch>
          </p:blipFill>
          <p:spPr bwMode="auto">
            <a:xfrm>
              <a:off x="3002841" y="8051775"/>
              <a:ext cx="406553" cy="309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7" name="Picture 49" descr="12hr-1_e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446935" y="8051775"/>
              <a:ext cx="406555" cy="3096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8" name="矩形 13"/>
            <p:cNvSpPr>
              <a:spLocks noChangeArrowheads="1"/>
            </p:cNvSpPr>
            <p:nvPr/>
          </p:nvSpPr>
          <p:spPr bwMode="auto">
            <a:xfrm>
              <a:off x="2924944" y="7833320"/>
              <a:ext cx="190468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altLang="zh-TW" sz="800">
                  <a:solidFill>
                    <a:srgbClr val="008000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Nano-structured support for catalysis</a:t>
              </a:r>
            </a:p>
          </p:txBody>
        </p:sp>
        <p:sp>
          <p:nvSpPr>
            <p:cNvPr id="2059" name="矩形 14"/>
            <p:cNvSpPr>
              <a:spLocks noChangeArrowheads="1"/>
            </p:cNvSpPr>
            <p:nvPr/>
          </p:nvSpPr>
          <p:spPr bwMode="auto">
            <a:xfrm>
              <a:off x="2924944" y="7329264"/>
              <a:ext cx="88517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altLang="zh-TW" sz="800">
                  <a:solidFill>
                    <a:srgbClr val="008000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Photocatalysis</a:t>
              </a:r>
              <a:endParaRPr lang="zh-TW" altLang="en-US" sz="800">
                <a:solidFill>
                  <a:srgbClr val="008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  <p:pic>
          <p:nvPicPr>
            <p:cNvPr id="2060" name="Picture 9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2996952" y="8512057"/>
              <a:ext cx="752765" cy="34086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1" name="Text Box 10"/>
            <p:cNvSpPr txBox="1">
              <a:spLocks noChangeArrowheads="1"/>
            </p:cNvSpPr>
            <p:nvPr/>
          </p:nvSpPr>
          <p:spPr bwMode="auto">
            <a:xfrm>
              <a:off x="2852936" y="8337376"/>
              <a:ext cx="12666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Arial" charset="0"/>
                <a:buChar char="•"/>
              </a:pPr>
              <a:r>
                <a:rPr lang="en-US" altLang="zh-TW" sz="800">
                  <a:solidFill>
                    <a:srgbClr val="008000"/>
                  </a:solidFill>
                  <a:latin typeface="Arial Unicode MS" pitchFamily="34" charset="-120"/>
                  <a:ea typeface="Arial Unicode MS" pitchFamily="34" charset="-120"/>
                  <a:cs typeface="Arial Unicode MS" pitchFamily="34" charset="-120"/>
                </a:rPr>
                <a:t> core-shell dendrimers </a:t>
              </a:r>
              <a:endParaRPr lang="zh-TW" altLang="en-US" sz="800">
                <a:solidFill>
                  <a:srgbClr val="008000"/>
                </a:solidFill>
                <a:latin typeface="Arial Unicode MS" pitchFamily="34" charset="-120"/>
                <a:ea typeface="Arial Unicode MS" pitchFamily="34" charset="-120"/>
                <a:cs typeface="Arial Unicode MS" pitchFamily="34" charset="-120"/>
              </a:endParaRPr>
            </a:p>
          </p:txBody>
        </p:sp>
      </p:grp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104</Words>
  <Application>Microsoft Office PowerPoint</Application>
  <PresentationFormat>A4 紙張 (210x297 公釐)</PresentationFormat>
  <Paragraphs>19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2" baseType="lpstr">
      <vt:lpstr>Arial Unicode MS</vt:lpstr>
      <vt:lpstr>華康行書體</vt:lpstr>
      <vt:lpstr>華康粗明體</vt:lpstr>
      <vt:lpstr>華康儷中黑</vt:lpstr>
      <vt:lpstr>華康儷中黑(P)</vt:lpstr>
      <vt:lpstr>新細明體</vt:lpstr>
      <vt:lpstr>標楷體</vt:lpstr>
      <vt:lpstr>Arial</vt:lpstr>
      <vt:lpstr>Calibri</vt:lpstr>
      <vt:lpstr>Times New Roman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50</cp:revision>
  <dcterms:created xsi:type="dcterms:W3CDTF">2010-01-26T10:30:48Z</dcterms:created>
  <dcterms:modified xsi:type="dcterms:W3CDTF">2022-11-24T02:06:25Z</dcterms:modified>
</cp:coreProperties>
</file>