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13149263" cy="204216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6" y="6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97538" cy="1020763"/>
          </a:xfrm>
          <a:prstGeom prst="rect">
            <a:avLst/>
          </a:prstGeom>
        </p:spPr>
        <p:txBody>
          <a:bodyPr vert="horz" lIns="191832" tIns="95916" rIns="191832" bIns="959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5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7448550" y="0"/>
            <a:ext cx="5697538" cy="1020763"/>
          </a:xfrm>
          <a:prstGeom prst="rect">
            <a:avLst/>
          </a:prstGeom>
        </p:spPr>
        <p:txBody>
          <a:bodyPr vert="horz" lIns="191832" tIns="95916" rIns="191832" bIns="959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500">
                <a:latin typeface="+mn-lt"/>
                <a:ea typeface="+mn-ea"/>
              </a:defRPr>
            </a:lvl1pPr>
          </a:lstStyle>
          <a:p>
            <a:pPr>
              <a:defRPr/>
            </a:pPr>
            <a:fld id="{EA22EDC9-CCFE-436B-96B8-9786620FFEA5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924300" y="1531938"/>
            <a:ext cx="5300663" cy="7658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1832" tIns="95916" rIns="191832" bIns="9591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314450" y="9699625"/>
            <a:ext cx="10520363" cy="9190038"/>
          </a:xfrm>
          <a:prstGeom prst="rect">
            <a:avLst/>
          </a:prstGeom>
        </p:spPr>
        <p:txBody>
          <a:bodyPr vert="horz" lIns="191832" tIns="95916" rIns="191832" bIns="95916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9397663"/>
            <a:ext cx="5697538" cy="1020762"/>
          </a:xfrm>
          <a:prstGeom prst="rect">
            <a:avLst/>
          </a:prstGeom>
        </p:spPr>
        <p:txBody>
          <a:bodyPr vert="horz" lIns="191832" tIns="95916" rIns="191832" bIns="959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5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7448550" y="19397663"/>
            <a:ext cx="5697538" cy="1020762"/>
          </a:xfrm>
          <a:prstGeom prst="rect">
            <a:avLst/>
          </a:prstGeom>
        </p:spPr>
        <p:txBody>
          <a:bodyPr vert="horz" lIns="191832" tIns="95916" rIns="191832" bIns="959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500">
                <a:latin typeface="+mn-lt"/>
                <a:ea typeface="+mn-ea"/>
              </a:defRPr>
            </a:lvl1pPr>
          </a:lstStyle>
          <a:p>
            <a:pPr>
              <a:defRPr/>
            </a:pPr>
            <a:fld id="{25F87392-C515-4FD8-9986-646FDBE7FB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99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 smtClean="0"/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4E1493-D5C9-4A7F-B50F-4F930B4CBB0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94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D59B-64DA-4806-8680-EF0128D94D6F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D9046-5F3A-4462-B7F0-A46AE13090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D1A2-D219-4D51-B5E7-88F588CB43DF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915B-F845-456A-9DF7-8BCCEE8FF5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DAF4-D8E2-48B6-BF1E-CBD4EDFE6C04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E9FA1-9268-4F81-829F-8D3DC9FC89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D6BB-F5C9-4C23-852E-94EB84CB0ABD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2919-73B3-4253-9A6A-A3336F56CF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FB934-0DBD-4503-BA85-1A33FDD61EEE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50C2-8B4C-463B-B7B8-4473BD579E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38C9-E1F9-4A3F-808D-7796BBB2ECFA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CB00-EAA1-44D5-898C-B059FA2DF2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16C2-6913-47C7-8359-00E22A5EA401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4FE9-1344-408E-B5B4-DB3DD666EB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8118-D05C-4112-96B8-BA943681FBCE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EC908-D3D1-4B9B-A0E0-698FE7B9A0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BDE2-AE7D-49BA-A5A9-6ABE950042C9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CA8D-FB70-4FA2-9D0B-A7110EFE1A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A407-5D3D-4AF8-97BB-F6FF7D06E3B2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B066-DBC6-4227-B7E2-415C0604E4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2070-FAA4-4BA5-9157-5C97228B1E54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4089-80EA-481D-83EA-E9772D71EE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4AD80A-115F-43A3-8104-061BE069A7CB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2FB98B-3B81-40EA-A69A-ED5ADA4C1E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群組 23"/>
          <p:cNvGrpSpPr>
            <a:grpSpLocks/>
          </p:cNvGrpSpPr>
          <p:nvPr/>
        </p:nvGrpSpPr>
        <p:grpSpPr bwMode="auto">
          <a:xfrm>
            <a:off x="-99910" y="-159568"/>
            <a:ext cx="6832719" cy="9742488"/>
            <a:chOff x="0" y="58139"/>
            <a:chExt cx="6832734" cy="8994063"/>
          </a:xfrm>
        </p:grpSpPr>
        <p:sp>
          <p:nvSpPr>
            <p:cNvPr id="2062" name="Rectangle 2"/>
            <p:cNvSpPr>
              <a:spLocks noChangeArrowheads="1"/>
            </p:cNvSpPr>
            <p:nvPr/>
          </p:nvSpPr>
          <p:spPr bwMode="auto">
            <a:xfrm>
              <a:off x="0" y="58139"/>
              <a:ext cx="184731" cy="340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881722" y="242861"/>
              <a:ext cx="5951012" cy="1108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defRPr/>
              </a:pPr>
              <a:r>
                <a:rPr lang="en-US" altLang="zh-TW" sz="3600" b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華康行書體" pitchFamily="49" charset="-120"/>
                  <a:cs typeface="Times New Roman" pitchFamily="18" charset="0"/>
                </a:rPr>
                <a:t>5-year Program for BS &amp; MS</a:t>
              </a:r>
            </a:p>
            <a:p>
              <a:pPr algn="ctr">
                <a:defRPr/>
              </a:pPr>
              <a:r>
                <a:rPr lang="en-US" altLang="zh-TW" sz="3600" b="1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華康行書體" pitchFamily="49" charset="-120"/>
                  <a:cs typeface="Times New Roman" pitchFamily="18" charset="0"/>
                </a:rPr>
                <a:t>College of Engineering</a:t>
              </a:r>
              <a:endParaRPr lang="zh-TW" altLang="en-US" sz="3600" dirty="0">
                <a:effectLst>
                  <a:outerShdw blurRad="38100" dist="38100" dir="2700000" algn="tl">
                    <a:srgbClr val="FFFFFF"/>
                  </a:outerShdw>
                </a:effectLst>
                <a:ea typeface="華康行書體" pitchFamily="49" charset="-120"/>
                <a:cs typeface="Times New Roman" pitchFamily="18" charset="0"/>
              </a:endParaRPr>
            </a:p>
          </p:txBody>
        </p:sp>
        <p:sp>
          <p:nvSpPr>
            <p:cNvPr id="2064" name="矩形 8"/>
            <p:cNvSpPr>
              <a:spLocks noChangeArrowheads="1"/>
            </p:cNvSpPr>
            <p:nvPr/>
          </p:nvSpPr>
          <p:spPr bwMode="auto">
            <a:xfrm>
              <a:off x="500064" y="1572049"/>
              <a:ext cx="1214442" cy="36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000" b="1">
                  <a:solidFill>
                    <a:schemeClr val="bg1"/>
                  </a:solidFill>
                  <a:latin typeface="Calibri" pitchFamily="34" charset="0"/>
                  <a:ea typeface="華康粗明體" pitchFamily="49" charset="-120"/>
                </a:rPr>
                <a:t> </a:t>
              </a:r>
              <a:r>
                <a:rPr kumimoji="0" lang="zh-TW" altLang="zh-TW" sz="2000" b="1">
                  <a:solidFill>
                    <a:schemeClr val="bg1"/>
                  </a:solidFill>
                  <a:latin typeface="Calibri" pitchFamily="34" charset="0"/>
                  <a:ea typeface="華康粗明體" pitchFamily="49" charset="-120"/>
                </a:rPr>
                <a:t>目</a:t>
              </a:r>
              <a:r>
                <a:rPr kumimoji="0" lang="en-US" altLang="zh-TW" sz="2000" b="1">
                  <a:solidFill>
                    <a:schemeClr val="bg1"/>
                  </a:solidFill>
                  <a:latin typeface="Calibri" pitchFamily="34" charset="0"/>
                  <a:ea typeface="華康粗明體" pitchFamily="49" charset="-120"/>
                </a:rPr>
                <a:t>    </a:t>
              </a:r>
              <a:r>
                <a:rPr kumimoji="0" lang="zh-TW" altLang="zh-TW" sz="2000" b="1">
                  <a:solidFill>
                    <a:schemeClr val="bg1"/>
                  </a:solidFill>
                  <a:latin typeface="Calibri" pitchFamily="34" charset="0"/>
                  <a:ea typeface="華康粗明體" pitchFamily="49" charset="-120"/>
                </a:rPr>
                <a:t>的 </a:t>
              </a:r>
              <a:endParaRPr kumimoji="0" lang="zh-TW" altLang="en-US" sz="2000">
                <a:solidFill>
                  <a:schemeClr val="bg1"/>
                </a:solidFill>
                <a:latin typeface="Calibri" pitchFamily="34" charset="0"/>
                <a:ea typeface="華康粗明體" pitchFamily="49" charset="-120"/>
              </a:endParaRPr>
            </a:p>
          </p:txBody>
        </p:sp>
        <p:sp>
          <p:nvSpPr>
            <p:cNvPr id="2065" name="矩形 9"/>
            <p:cNvSpPr>
              <a:spLocks noChangeArrowheads="1"/>
            </p:cNvSpPr>
            <p:nvPr/>
          </p:nvSpPr>
          <p:spPr bwMode="auto">
            <a:xfrm>
              <a:off x="480571" y="2010527"/>
              <a:ext cx="4384382" cy="653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zh-TW" sz="20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ea typeface="標楷體" pitchFamily="65" charset="-120"/>
                  <a:cs typeface="Times New Roman" panose="02020603050405020304" pitchFamily="18" charset="0"/>
                </a:rPr>
                <a:t>Fast track for distinguished students to complete  BS and MS in 5 years </a:t>
              </a:r>
              <a:endParaRPr kumimoji="0" lang="zh-TW" altLang="en-US" sz="2000" dirty="0">
                <a:solidFill>
                  <a:srgbClr val="7030A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066" name="矩形 10"/>
            <p:cNvSpPr>
              <a:spLocks noChangeArrowheads="1"/>
            </p:cNvSpPr>
            <p:nvPr/>
          </p:nvSpPr>
          <p:spPr bwMode="auto">
            <a:xfrm>
              <a:off x="596374" y="2841013"/>
              <a:ext cx="1776816" cy="36937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zh-TW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華康儷中黑" pitchFamily="49" charset="-120"/>
                  <a:cs typeface="Times New Roman" panose="02020603050405020304" pitchFamily="18" charset="0"/>
                </a:rPr>
                <a:t>Requirement</a:t>
              </a:r>
              <a:endParaRPr kumimoji="0"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itchFamily="49" charset="-120"/>
                <a:cs typeface="Times New Roman" panose="02020603050405020304" pitchFamily="18" charset="0"/>
              </a:endParaRPr>
            </a:p>
          </p:txBody>
        </p:sp>
        <p:sp>
          <p:nvSpPr>
            <p:cNvPr id="2067" name="矩形 11"/>
            <p:cNvSpPr>
              <a:spLocks noChangeArrowheads="1"/>
            </p:cNvSpPr>
            <p:nvPr/>
          </p:nvSpPr>
          <p:spPr bwMode="auto">
            <a:xfrm>
              <a:off x="441946" y="3404385"/>
              <a:ext cx="5429269" cy="653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Requirements are set by each department</a:t>
              </a:r>
            </a:p>
            <a:p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(Minimum of one-semester </a:t>
              </a:r>
              <a:r>
                <a:rPr lang="en-US" altLang="zh-TW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Special </a:t>
              </a:r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Projects)</a:t>
              </a:r>
              <a:endParaRPr lang="zh-TW" altLang="zh-TW" sz="2000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068" name="矩形 12"/>
            <p:cNvSpPr>
              <a:spLocks noChangeArrowheads="1"/>
            </p:cNvSpPr>
            <p:nvPr/>
          </p:nvSpPr>
          <p:spPr bwMode="auto">
            <a:xfrm>
              <a:off x="642722" y="4311051"/>
              <a:ext cx="2208865" cy="36937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zh-TW" sz="2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華康儷中黑" pitchFamily="49" charset="-120"/>
                  <a:cs typeface="Times New Roman" panose="02020603050405020304" pitchFamily="18" charset="0"/>
                </a:rPr>
                <a:t>Application time</a:t>
              </a:r>
              <a:endParaRPr kumimoji="0"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itchFamily="49" charset="-120"/>
                <a:cs typeface="Times New Roman" panose="02020603050405020304" pitchFamily="18" charset="0"/>
              </a:endParaRPr>
            </a:p>
          </p:txBody>
        </p:sp>
        <p:sp>
          <p:nvSpPr>
            <p:cNvPr id="2069" name="矩形 13"/>
            <p:cNvSpPr>
              <a:spLocks noChangeArrowheads="1"/>
            </p:cNvSpPr>
            <p:nvPr/>
          </p:nvSpPr>
          <p:spPr bwMode="auto">
            <a:xfrm>
              <a:off x="620690" y="4729594"/>
              <a:ext cx="5597544" cy="3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Jan 3  -  Mar </a:t>
              </a:r>
              <a:r>
                <a:rPr kumimoji="0"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14, </a:t>
              </a:r>
              <a:r>
                <a:rPr kumimoji="0"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2023</a:t>
              </a:r>
            </a:p>
          </p:txBody>
        </p:sp>
        <p:sp>
          <p:nvSpPr>
            <p:cNvPr id="2070" name="矩形 14"/>
            <p:cNvSpPr>
              <a:spLocks noChangeArrowheads="1"/>
            </p:cNvSpPr>
            <p:nvPr/>
          </p:nvSpPr>
          <p:spPr bwMode="auto">
            <a:xfrm>
              <a:off x="642722" y="5202854"/>
              <a:ext cx="2784931" cy="36937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zh-TW" sz="2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華康儷中黑" pitchFamily="49" charset="-120"/>
                  <a:cs typeface="Times New Roman" panose="02020603050405020304" pitchFamily="18" charset="0"/>
                </a:rPr>
                <a:t>Result announcement</a:t>
              </a:r>
              <a:endParaRPr kumimoji="0"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itchFamily="49" charset="-120"/>
                <a:cs typeface="Times New Roman" panose="02020603050405020304" pitchFamily="18" charset="0"/>
              </a:endParaRPr>
            </a:p>
          </p:txBody>
        </p:sp>
        <p:sp>
          <p:nvSpPr>
            <p:cNvPr id="2071" name="Rectangle 6"/>
            <p:cNvSpPr>
              <a:spLocks noChangeArrowheads="1"/>
            </p:cNvSpPr>
            <p:nvPr/>
          </p:nvSpPr>
          <p:spPr bwMode="auto">
            <a:xfrm>
              <a:off x="602645" y="5573842"/>
              <a:ext cx="5429288" cy="937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Results will be </a:t>
              </a:r>
              <a:r>
                <a:rPr lang="en-US" altLang="zh-TW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announced on the website of College of Engineering and each </a:t>
              </a:r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Department on </a:t>
              </a:r>
              <a:r>
                <a:rPr lang="en-US" altLang="zh-TW" sz="2000" b="1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March </a:t>
              </a:r>
              <a:r>
                <a:rPr lang="en-US" altLang="zh-TW" sz="2000" b="1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31, </a:t>
              </a:r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2023</a:t>
              </a:r>
              <a:endParaRPr lang="zh-TW" altLang="en-US" sz="2000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072" name="矩形 16"/>
            <p:cNvSpPr>
              <a:spLocks noChangeArrowheads="1"/>
            </p:cNvSpPr>
            <p:nvPr/>
          </p:nvSpPr>
          <p:spPr bwMode="auto">
            <a:xfrm>
              <a:off x="586985" y="6638608"/>
              <a:ext cx="1738361" cy="36937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zh-TW" sz="2000" b="1" dirty="0">
                  <a:solidFill>
                    <a:schemeClr val="bg1"/>
                  </a:solidFill>
                  <a:latin typeface="Times New Roman" panose="02020603050405020304" pitchFamily="18" charset="0"/>
                  <a:ea typeface="華康儷中黑" pitchFamily="49" charset="-120"/>
                  <a:cs typeface="Times New Roman" panose="02020603050405020304" pitchFamily="18" charset="0"/>
                </a:rPr>
                <a:t>Qualification</a:t>
              </a:r>
              <a:endParaRPr kumimoji="0"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itchFamily="49" charset="-120"/>
                <a:cs typeface="Times New Roman" panose="02020603050405020304" pitchFamily="18" charset="0"/>
              </a:endParaRPr>
            </a:p>
          </p:txBody>
        </p:sp>
        <p:sp>
          <p:nvSpPr>
            <p:cNvPr id="2073" name="矩形 17"/>
            <p:cNvSpPr>
              <a:spLocks noChangeArrowheads="1"/>
            </p:cNvSpPr>
            <p:nvPr/>
          </p:nvSpPr>
          <p:spPr bwMode="auto">
            <a:xfrm>
              <a:off x="586985" y="7091435"/>
              <a:ext cx="2364948" cy="3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Third-year </a:t>
              </a:r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students</a:t>
              </a:r>
              <a:endParaRPr lang="zh-TW" altLang="en-US" sz="2000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074" name="矩形 18"/>
            <p:cNvSpPr>
              <a:spLocks noChangeArrowheads="1"/>
            </p:cNvSpPr>
            <p:nvPr/>
          </p:nvSpPr>
          <p:spPr bwMode="auto">
            <a:xfrm>
              <a:off x="538519" y="1646116"/>
              <a:ext cx="1597950" cy="36937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zh-TW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華康儷中黑" pitchFamily="49" charset="-120"/>
                  <a:cs typeface="Times New Roman" panose="02020603050405020304" pitchFamily="18" charset="0"/>
                </a:rPr>
                <a:t>Background</a:t>
              </a:r>
              <a:endParaRPr kumimoji="0" lang="zh-TW" altLang="en-US" sz="2000" b="1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itchFamily="49" charset="-120"/>
                <a:cs typeface="Times New Roman" panose="02020603050405020304" pitchFamily="18" charset="0"/>
              </a:endParaRPr>
            </a:p>
          </p:txBody>
        </p:sp>
        <p:sp>
          <p:nvSpPr>
            <p:cNvPr id="2075" name="矩形 21"/>
            <p:cNvSpPr>
              <a:spLocks noChangeArrowheads="1"/>
            </p:cNvSpPr>
            <p:nvPr/>
          </p:nvSpPr>
          <p:spPr bwMode="auto">
            <a:xfrm>
              <a:off x="642722" y="7786557"/>
              <a:ext cx="1500193" cy="36638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000" b="1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華康儷中黑" pitchFamily="49" charset="-120"/>
                  <a:cs typeface="Times New Roman" panose="02020603050405020304" pitchFamily="18" charset="0"/>
                </a:rPr>
                <a:t>Detail</a:t>
              </a:r>
              <a:endParaRPr kumimoji="0" lang="zh-TW" altLang="en-US" sz="2000" dirty="0">
                <a:solidFill>
                  <a:schemeClr val="bg1"/>
                </a:solidFill>
                <a:latin typeface="Times New Roman" panose="02020603050405020304" pitchFamily="18" charset="0"/>
                <a:ea typeface="華康儷中黑" pitchFamily="49" charset="-120"/>
                <a:cs typeface="Times New Roman" panose="02020603050405020304" pitchFamily="18" charset="0"/>
              </a:endParaRPr>
            </a:p>
          </p:txBody>
        </p:sp>
        <p:sp>
          <p:nvSpPr>
            <p:cNvPr id="2076" name="矩形 22"/>
            <p:cNvSpPr>
              <a:spLocks noChangeArrowheads="1"/>
            </p:cNvSpPr>
            <p:nvPr/>
          </p:nvSpPr>
          <p:spPr bwMode="auto">
            <a:xfrm>
              <a:off x="620690" y="8215375"/>
              <a:ext cx="5917402" cy="653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Please refer to the website of College of Engineering </a:t>
              </a:r>
              <a:endParaRPr lang="en-US" altLang="zh-TW" sz="2000" b="1" dirty="0" smtClean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and </a:t>
              </a:r>
              <a:r>
                <a:rPr lang="en-US" altLang="zh-TW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each </a:t>
              </a:r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Department</a:t>
              </a:r>
              <a:endParaRPr lang="zh-TW" altLang="zh-TW" sz="2000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pic>
          <p:nvPicPr>
            <p:cNvPr id="2077" name="圖片 24" descr="校徽.png"/>
            <p:cNvPicPr>
              <a:picLocks noChangeAspect="1"/>
            </p:cNvPicPr>
            <p:nvPr/>
          </p:nvPicPr>
          <p:blipFill>
            <a:blip r:embed="rId3" cstate="print">
              <a:lum bright="-10000"/>
            </a:blip>
            <a:srcRect/>
            <a:stretch>
              <a:fillRect/>
            </a:stretch>
          </p:blipFill>
          <p:spPr bwMode="auto">
            <a:xfrm>
              <a:off x="130779" y="231201"/>
              <a:ext cx="738570" cy="684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8" name="圖片 26" descr="Taiwan_Tech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2074" y="8643966"/>
              <a:ext cx="1714512" cy="408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5" cstate="print"/>
          <a:srcRect l="13315" t="5263" r="13515" b="32603"/>
          <a:stretch>
            <a:fillRect/>
          </a:stretch>
        </p:blipFill>
        <p:spPr bwMode="auto">
          <a:xfrm>
            <a:off x="4972153" y="6868639"/>
            <a:ext cx="1533590" cy="154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53980" y="1560550"/>
            <a:ext cx="1597182" cy="14489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3" name="Picture 3" descr="C:\Lab\基於電玩模式之專案決策模擬訓練\圖檔\流程及截圖\3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01207" y="3263200"/>
            <a:ext cx="1466305" cy="112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87</Words>
  <Application>Microsoft Office PowerPoint</Application>
  <PresentationFormat>A4 紙張 (210x297 公釐)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華康行書體</vt:lpstr>
      <vt:lpstr>華康粗明體</vt:lpstr>
      <vt:lpstr>華康儷中黑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62</cp:revision>
  <dcterms:created xsi:type="dcterms:W3CDTF">2010-01-26T10:30:48Z</dcterms:created>
  <dcterms:modified xsi:type="dcterms:W3CDTF">2022-11-24T02:05:22Z</dcterms:modified>
</cp:coreProperties>
</file>